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6"/>
  </p:notesMasterIdLst>
  <p:handoutMasterIdLst>
    <p:handoutMasterId r:id="rId17"/>
  </p:handoutMasterIdLst>
  <p:sldIdLst>
    <p:sldId id="458" r:id="rId2"/>
    <p:sldId id="445" r:id="rId3"/>
    <p:sldId id="261" r:id="rId4"/>
    <p:sldId id="460" r:id="rId5"/>
    <p:sldId id="471" r:id="rId6"/>
    <p:sldId id="472" r:id="rId7"/>
    <p:sldId id="473" r:id="rId8"/>
    <p:sldId id="476" r:id="rId9"/>
    <p:sldId id="474" r:id="rId10"/>
    <p:sldId id="475" r:id="rId11"/>
    <p:sldId id="477" r:id="rId12"/>
    <p:sldId id="478" r:id="rId13"/>
    <p:sldId id="479" r:id="rId14"/>
    <p:sldId id="324" r:id="rId15"/>
  </p:sldIdLst>
  <p:sldSz cx="9906000" cy="6858000" type="A4"/>
  <p:notesSz cx="6865938" cy="9998075"/>
  <p:embeddedFontLst>
    <p:embeddedFont>
      <p:font typeface="나눔명조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KoPubWorld돋움체 Bold" panose="00000800000000000000" pitchFamily="2" charset="-127"/>
      <p:bold r:id="rId25"/>
    </p:embeddedFont>
    <p:embeddedFont>
      <p:font typeface="KoPubWorld돋움체 Light" panose="000003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>
        <p:scale>
          <a:sx n="50" d="100"/>
          <a:sy n="50" d="100"/>
        </p:scale>
        <p:origin x="168" y="629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106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26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73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53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9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42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79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75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4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83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5322748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DDD3703-2DF7-4155-A5D4-64C76AE44E0E}"/>
              </a:ext>
            </a:extLst>
          </p:cNvPr>
          <p:cNvSpPr txBox="1"/>
          <p:nvPr/>
        </p:nvSpPr>
        <p:spPr>
          <a:xfrm>
            <a:off x="5362583" y="3746857"/>
            <a:ext cx="4041912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2022 – 01 – 10   |   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김성곤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90117A9-99CC-41C4-8A3B-18BF68E9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" y="1804654"/>
            <a:ext cx="4525657" cy="121124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59B4C2-2D5A-4F12-B612-E8A7B101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823591"/>
            <a:ext cx="4503635" cy="121124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2BF1DA-619B-4D04-88BC-E00571275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287882"/>
            <a:ext cx="4525658" cy="112373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0A579B8-6081-4D16-A621-BA8A7FBE7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37" y="3320354"/>
            <a:ext cx="4552360" cy="1130369"/>
          </a:xfrm>
          <a:prstGeom prst="rect">
            <a:avLst/>
          </a:prstGeom>
        </p:spPr>
      </p:pic>
      <p:pic>
        <p:nvPicPr>
          <p:cNvPr id="15" name="그림 14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ED42E8F3-D04B-4F76-BFDA-D10E4E6AB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140" y="4657563"/>
            <a:ext cx="2023719" cy="15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1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58481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4736970" y="2994990"/>
            <a:ext cx="5169030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 – Getter , Setter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053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F56A0AF-D429-4128-BCA0-01EB0FCD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" y="1268700"/>
            <a:ext cx="5276451" cy="484812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313784E-219C-46FA-BA88-DECA8B26C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090" y="3046987"/>
            <a:ext cx="4176580" cy="12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6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DEC64C7-9B8C-4FBF-8CEA-8862258EE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0" y="2847641"/>
            <a:ext cx="3455496" cy="1264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727F1C-5EE8-43D5-BE41-7A189D1E7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50" y="2586117"/>
            <a:ext cx="4393594" cy="523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06CBB9-55A4-41B3-9476-9E53E4EC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652" y="3429000"/>
            <a:ext cx="3090102" cy="1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8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3246632"/>
            <a:ext cx="5343070" cy="1046488"/>
            <a:chOff x="4117455" y="1336720"/>
            <a:chExt cx="5343070" cy="1046488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CD2B4F13-A63C-45D1-A064-166CEC47AE0E}"/>
              </a:ext>
            </a:extLst>
          </p:cNvPr>
          <p:cNvSpPr/>
          <p:nvPr/>
        </p:nvSpPr>
        <p:spPr>
          <a:xfrm>
            <a:off x="2731054" y="15240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0F4EE9-6EB4-4846-95A1-4EDD6DC6519E}"/>
              </a:ext>
            </a:extLst>
          </p:cNvPr>
          <p:cNvGrpSpPr/>
          <p:nvPr/>
        </p:nvGrpSpPr>
        <p:grpSpPr>
          <a:xfrm>
            <a:off x="4269855" y="3399032"/>
            <a:ext cx="5343070" cy="1046488"/>
            <a:chOff x="4117455" y="1336720"/>
            <a:chExt cx="5343070" cy="1046488"/>
          </a:xfrm>
        </p:grpSpPr>
        <p:sp>
          <p:nvSpPr>
            <p:cNvPr id="20" name="AutoShape 87">
              <a:extLst>
                <a:ext uri="{FF2B5EF4-FFF2-40B4-BE49-F238E27FC236}">
                  <a16:creationId xmlns:a16="http://schemas.microsoft.com/office/drawing/2014/main" id="{C3C20157-0C96-4454-96E6-3F9D8BDE3D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1" name="AutoShape 87">
              <a:extLst>
                <a:ext uri="{FF2B5EF4-FFF2-40B4-BE49-F238E27FC236}">
                  <a16:creationId xmlns:a16="http://schemas.microsoft.com/office/drawing/2014/main" id="{7D2D83B0-3D9A-431A-B72B-FABBC4CE8D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3" name="AutoShape 87">
              <a:extLst>
                <a:ext uri="{FF2B5EF4-FFF2-40B4-BE49-F238E27FC236}">
                  <a16:creationId xmlns:a16="http://schemas.microsoft.com/office/drawing/2014/main" id="{C96EC4D0-7753-446B-9B84-F9CE601195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24" name="AutoShape 87">
              <a:extLst>
                <a:ext uri="{FF2B5EF4-FFF2-40B4-BE49-F238E27FC236}">
                  <a16:creationId xmlns:a16="http://schemas.microsoft.com/office/drawing/2014/main" id="{A5F45C0D-BDD6-4A26-88E7-3942A19B0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FF9C731-6F39-4961-B60F-92D6EBF9981B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utoShape 87">
              <a:extLst>
                <a:ext uri="{FF2B5EF4-FFF2-40B4-BE49-F238E27FC236}">
                  <a16:creationId xmlns:a16="http://schemas.microsoft.com/office/drawing/2014/main" id="{CBEE2490-E872-44A5-B951-CD9B614C22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A09F2-082E-4A1E-B86F-8C536DE3373C}"/>
              </a:ext>
            </a:extLst>
          </p:cNvPr>
          <p:cNvGrpSpPr/>
          <p:nvPr/>
        </p:nvGrpSpPr>
        <p:grpSpPr>
          <a:xfrm>
            <a:off x="4232900" y="4062576"/>
            <a:ext cx="5343070" cy="518584"/>
            <a:chOff x="4422255" y="3551432"/>
            <a:chExt cx="5343070" cy="518584"/>
          </a:xfrm>
        </p:grpSpPr>
        <p:sp>
          <p:nvSpPr>
            <p:cNvPr id="27" name="AutoShape 87">
              <a:extLst>
                <a:ext uri="{FF2B5EF4-FFF2-40B4-BE49-F238E27FC236}">
                  <a16:creationId xmlns:a16="http://schemas.microsoft.com/office/drawing/2014/main" id="{3A29229E-8A33-425D-B1C8-92EDD5FEA5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22255" y="3565946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 II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8" name="AutoShape 87">
              <a:extLst>
                <a:ext uri="{FF2B5EF4-FFF2-40B4-BE49-F238E27FC236}">
                  <a16:creationId xmlns:a16="http://schemas.microsoft.com/office/drawing/2014/main" id="{6CEC2380-1031-4F28-B2DF-157B952FC7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64909" y="35514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A97F353-E0BA-4617-BA46-054EDAA37F54}"/>
                </a:ext>
              </a:extLst>
            </p:cNvPr>
            <p:cNvCxnSpPr/>
            <p:nvPr/>
          </p:nvCxnSpPr>
          <p:spPr>
            <a:xfrm>
              <a:off x="4504630" y="4070016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AutoShape 87">
              <a:extLst>
                <a:ext uri="{FF2B5EF4-FFF2-40B4-BE49-F238E27FC236}">
                  <a16:creationId xmlns:a16="http://schemas.microsoft.com/office/drawing/2014/main" id="{02E8E742-3D39-4932-BF7C-D04DC84925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088381" y="3551432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  -  </a:t>
              </a:r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캐싱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260AC85-D1BB-4AE5-9DD0-DEB6D1F79561}"/>
              </a:ext>
            </a:extLst>
          </p:cNvPr>
          <p:cNvGrpSpPr/>
          <p:nvPr/>
        </p:nvGrpSpPr>
        <p:grpSpPr>
          <a:xfrm>
            <a:off x="4226190" y="4710666"/>
            <a:ext cx="5343070" cy="518584"/>
            <a:chOff x="4422255" y="3551432"/>
            <a:chExt cx="5343070" cy="518584"/>
          </a:xfrm>
        </p:grpSpPr>
        <p:sp>
          <p:nvSpPr>
            <p:cNvPr id="36" name="AutoShape 87">
              <a:extLst>
                <a:ext uri="{FF2B5EF4-FFF2-40B4-BE49-F238E27FC236}">
                  <a16:creationId xmlns:a16="http://schemas.microsoft.com/office/drawing/2014/main" id="{8CB030BB-AD71-4AA2-9C6B-88AD4A986B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22255" y="3565946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 III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37" name="AutoShape 87">
              <a:extLst>
                <a:ext uri="{FF2B5EF4-FFF2-40B4-BE49-F238E27FC236}">
                  <a16:creationId xmlns:a16="http://schemas.microsoft.com/office/drawing/2014/main" id="{E997B469-C6BF-405D-9E69-576B586F42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64909" y="35514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56ACE93-9683-4CEB-BC12-3F616F31C700}"/>
                </a:ext>
              </a:extLst>
            </p:cNvPr>
            <p:cNvCxnSpPr/>
            <p:nvPr/>
          </p:nvCxnSpPr>
          <p:spPr>
            <a:xfrm>
              <a:off x="4504630" y="4070016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utoShape 87">
              <a:extLst>
                <a:ext uri="{FF2B5EF4-FFF2-40B4-BE49-F238E27FC236}">
                  <a16:creationId xmlns:a16="http://schemas.microsoft.com/office/drawing/2014/main" id="{2D57E857-C3A1-4DA2-9B17-458C154416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088381" y="3551432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  -  Getter , Setter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1056F0-BDDA-4CB2-89AC-4666F6E730C4}"/>
              </a:ext>
            </a:extLst>
          </p:cNvPr>
          <p:cNvGrpSpPr/>
          <p:nvPr/>
        </p:nvGrpSpPr>
        <p:grpSpPr>
          <a:xfrm>
            <a:off x="560390" y="1681028"/>
            <a:ext cx="8929240" cy="1459932"/>
            <a:chOff x="560390" y="1484730"/>
            <a:chExt cx="8929240" cy="1459932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D9F2E11-ADD1-4472-89C5-F0ABACCACDAF}"/>
                </a:ext>
              </a:extLst>
            </p:cNvPr>
            <p:cNvSpPr txBox="1"/>
            <p:nvPr/>
          </p:nvSpPr>
          <p:spPr>
            <a:xfrm>
              <a:off x="560390" y="1484730"/>
              <a:ext cx="4041912" cy="45082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ts val="3720"/>
                </a:lnSpc>
              </a:pPr>
              <a: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endParaRPr>
            </a:p>
          </p:txBody>
        </p:sp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1522CE64-2B86-41A2-9264-A670DBBD5B59}"/>
                </a:ext>
              </a:extLst>
            </p:cNvPr>
            <p:cNvSpPr txBox="1"/>
            <p:nvPr/>
          </p:nvSpPr>
          <p:spPr>
            <a:xfrm>
              <a:off x="560390" y="2041723"/>
              <a:ext cx="8929240" cy="90293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55600" indent="-342900">
                <a:lnSpc>
                  <a:spcPts val="3720"/>
                </a:lnSpc>
                <a:buFontTx/>
                <a:buChar char="-"/>
              </a:pP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반응형 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Getter</a:t>
              </a:r>
            </a:p>
            <a:p>
              <a:pPr marL="355600" indent="-342900">
                <a:lnSpc>
                  <a:spcPts val="3720"/>
                </a:lnSpc>
                <a:buFontTx/>
                <a:buChar char="-"/>
              </a:pP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복잡한 연산을 템플릿 내에서 진행하면 코드 이해 및 유지보수의 어려움 발생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E12B50-88D4-4931-8605-9671DCAE6337}"/>
              </a:ext>
            </a:extLst>
          </p:cNvPr>
          <p:cNvGrpSpPr/>
          <p:nvPr/>
        </p:nvGrpSpPr>
        <p:grpSpPr>
          <a:xfrm>
            <a:off x="560390" y="3769318"/>
            <a:ext cx="8929240" cy="1459932"/>
            <a:chOff x="712790" y="1637130"/>
            <a:chExt cx="8929240" cy="1459932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A9092D6B-D1C8-44FF-B11D-146000EA38ED}"/>
                </a:ext>
              </a:extLst>
            </p:cNvPr>
            <p:cNvSpPr txBox="1"/>
            <p:nvPr/>
          </p:nvSpPr>
          <p:spPr>
            <a:xfrm>
              <a:off x="712790" y="1637130"/>
              <a:ext cx="4041912" cy="45082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ts val="3720"/>
                </a:lnSpc>
              </a:pPr>
              <a: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 vs Method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endParaRPr>
            </a:p>
          </p:txBody>
        </p:sp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9DF4E101-2E7C-46C0-8FC3-46EEEC3B29C4}"/>
                </a:ext>
              </a:extLst>
            </p:cNvPr>
            <p:cNvSpPr txBox="1"/>
            <p:nvPr/>
          </p:nvSpPr>
          <p:spPr>
            <a:xfrm>
              <a:off x="712790" y="2194123"/>
              <a:ext cx="8929240" cy="90293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55600" indent="-342900">
                <a:lnSpc>
                  <a:spcPts val="3720"/>
                </a:lnSpc>
                <a:buFontTx/>
                <a:buChar char="-"/>
              </a:pP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Computed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는 </a:t>
              </a:r>
              <a:r>
                <a:rPr lang="ko-KR" altLang="en-US" sz="20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연산된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 값을 </a:t>
              </a:r>
              <a:r>
                <a:rPr lang="ko-KR" altLang="en-US" sz="20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캐싱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 해 놓았다가  필요한 부분에 다시 재사용 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(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성능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)</a:t>
              </a:r>
            </a:p>
            <a:p>
              <a:pPr marL="355600" indent="-342900">
                <a:lnSpc>
                  <a:spcPts val="3720"/>
                </a:lnSpc>
                <a:buFontTx/>
                <a:buChar char="-"/>
              </a:pP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Method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는 </a:t>
              </a:r>
              <a:r>
                <a:rPr lang="ko-KR" altLang="en-US" sz="20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캐싱이라는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 개념 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x -&gt; 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매번 재 </a:t>
              </a:r>
              <a:r>
                <a:rPr lang="ko-KR" altLang="en-US" sz="20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랜더링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 진행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A5B2D3B-D1C8-41F6-BF08-62CD671D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37" y="1164925"/>
            <a:ext cx="4541263" cy="255211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8D6C399-59A2-4079-A162-51526B59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9" y="1162550"/>
            <a:ext cx="4844068" cy="52577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A5C495-5BA2-48E7-80DA-CA0A2644D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85" y="3820815"/>
            <a:ext cx="2447234" cy="163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7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A5B2D3B-D1C8-41F6-BF08-62CD671D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37" y="1164925"/>
            <a:ext cx="4541263" cy="255211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8D6C399-59A2-4079-A162-51526B59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9" y="1162550"/>
            <a:ext cx="4844068" cy="525773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4D350F2-51AA-46C6-B37A-BC1045EED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668" y="3707099"/>
            <a:ext cx="3856054" cy="131837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535BE6-1EA0-48D2-BEBE-40FD70E9F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204" y="5025473"/>
            <a:ext cx="3177815" cy="14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4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A5B2D3B-D1C8-41F6-BF08-62CD671D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37" y="1164925"/>
            <a:ext cx="4541263" cy="255211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8D6C399-59A2-4079-A162-51526B59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9" y="1162550"/>
            <a:ext cx="4844068" cy="525773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79BBEE5-8E02-449C-8788-2708C3BFE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698" y="3949809"/>
            <a:ext cx="4844069" cy="48733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FF8120D-605E-433C-82BF-0CE48D273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992" y="4725180"/>
            <a:ext cx="1757616" cy="14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5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 - </a:t>
            </a:r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캐싱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4973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Computed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05C994-CA37-4C84-BC1B-2C961188B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1" y="1549306"/>
            <a:ext cx="4730657" cy="316844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182F5EC-BA9C-4EF7-A3F8-AADCA3B15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566" y="1549306"/>
            <a:ext cx="4655733" cy="31758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7B2B3D-C974-43FA-8436-177224064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000" y="5143517"/>
            <a:ext cx="2417131" cy="8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474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10433</TotalTime>
  <Words>111</Words>
  <Application>Microsoft Office PowerPoint</Application>
  <PresentationFormat>A4 용지(210x297mm)</PresentationFormat>
  <Paragraphs>51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KoPubWorld돋움체 Bold</vt:lpstr>
      <vt:lpstr>바탕체</vt:lpstr>
      <vt:lpstr>KoPubWorld돋움체 Light</vt:lpstr>
      <vt:lpstr>Calibri</vt:lpstr>
      <vt:lpstr>맑은 고딕</vt:lpstr>
      <vt:lpstr>Arial</vt:lpstr>
      <vt:lpstr>나눔명조</vt:lpstr>
      <vt:lpstr>Calibri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성곤 김</cp:lastModifiedBy>
  <cp:revision>624</cp:revision>
  <cp:lastPrinted>2021-03-31T00:32:44Z</cp:lastPrinted>
  <dcterms:created xsi:type="dcterms:W3CDTF">2021-03-26T14:20:32Z</dcterms:created>
  <dcterms:modified xsi:type="dcterms:W3CDTF">2022-01-11T22:33:56Z</dcterms:modified>
</cp:coreProperties>
</file>